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5588" autoAdjust="0"/>
    <p:restoredTop sz="94671" autoAdjust="0"/>
  </p:normalViewPr>
  <p:slideViewPr>
    <p:cSldViewPr>
      <p:cViewPr varScale="1">
        <p:scale>
          <a:sx n="74" d="100"/>
          <a:sy n="74" d="100"/>
        </p:scale>
        <p:origin x="-1902"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69F87065-4891-4976-9E4D-6666E090F30D}" type="datetimeFigureOut">
              <a:rPr lang="pl-PL" smtClean="0"/>
              <a:t>2020-03-27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3D51158-4F1E-4E62-8E27-76D84D68AE89}" type="slidenum">
              <a:rPr lang="pl-PL" smtClean="0"/>
              <a:t>‹#›</a:t>
            </a:fld>
            <a:endParaRPr lang="pl-PL"/>
          </a:p>
        </p:txBody>
      </p:sp>
    </p:spTree>
    <p:extLst>
      <p:ext uri="{BB962C8B-B14F-4D97-AF65-F5344CB8AC3E}">
        <p14:creationId xmlns:p14="http://schemas.microsoft.com/office/powerpoint/2010/main" val="1391967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9F87065-4891-4976-9E4D-6666E090F30D}" type="datetimeFigureOut">
              <a:rPr lang="pl-PL" smtClean="0"/>
              <a:t>2020-03-27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3D51158-4F1E-4E62-8E27-76D84D68AE89}" type="slidenum">
              <a:rPr lang="pl-PL" smtClean="0"/>
              <a:t>‹#›</a:t>
            </a:fld>
            <a:endParaRPr lang="pl-PL"/>
          </a:p>
        </p:txBody>
      </p:sp>
    </p:spTree>
    <p:extLst>
      <p:ext uri="{BB962C8B-B14F-4D97-AF65-F5344CB8AC3E}">
        <p14:creationId xmlns:p14="http://schemas.microsoft.com/office/powerpoint/2010/main" val="11906729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9F87065-4891-4976-9E4D-6666E090F30D}" type="datetimeFigureOut">
              <a:rPr lang="pl-PL" smtClean="0"/>
              <a:t>2020-03-27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3D51158-4F1E-4E62-8E27-76D84D68AE89}" type="slidenum">
              <a:rPr lang="pl-PL" smtClean="0"/>
              <a:t>‹#›</a:t>
            </a:fld>
            <a:endParaRPr lang="pl-PL"/>
          </a:p>
        </p:txBody>
      </p:sp>
    </p:spTree>
    <p:extLst>
      <p:ext uri="{BB962C8B-B14F-4D97-AF65-F5344CB8AC3E}">
        <p14:creationId xmlns:p14="http://schemas.microsoft.com/office/powerpoint/2010/main" val="2284307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9F87065-4891-4976-9E4D-6666E090F30D}" type="datetimeFigureOut">
              <a:rPr lang="pl-PL" smtClean="0"/>
              <a:t>2020-03-27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3D51158-4F1E-4E62-8E27-76D84D68AE89}" type="slidenum">
              <a:rPr lang="pl-PL" smtClean="0"/>
              <a:t>‹#›</a:t>
            </a:fld>
            <a:endParaRPr lang="pl-PL"/>
          </a:p>
        </p:txBody>
      </p:sp>
    </p:spTree>
    <p:extLst>
      <p:ext uri="{BB962C8B-B14F-4D97-AF65-F5344CB8AC3E}">
        <p14:creationId xmlns:p14="http://schemas.microsoft.com/office/powerpoint/2010/main" val="19183132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69F87065-4891-4976-9E4D-6666E090F30D}" type="datetimeFigureOut">
              <a:rPr lang="pl-PL" smtClean="0"/>
              <a:t>2020-03-27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3D51158-4F1E-4E62-8E27-76D84D68AE89}" type="slidenum">
              <a:rPr lang="pl-PL" smtClean="0"/>
              <a:t>‹#›</a:t>
            </a:fld>
            <a:endParaRPr lang="pl-PL"/>
          </a:p>
        </p:txBody>
      </p:sp>
    </p:spTree>
    <p:extLst>
      <p:ext uri="{BB962C8B-B14F-4D97-AF65-F5344CB8AC3E}">
        <p14:creationId xmlns:p14="http://schemas.microsoft.com/office/powerpoint/2010/main" val="6480274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69F87065-4891-4976-9E4D-6666E090F30D}" type="datetimeFigureOut">
              <a:rPr lang="pl-PL" smtClean="0"/>
              <a:t>2020-03-27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3D51158-4F1E-4E62-8E27-76D84D68AE89}" type="slidenum">
              <a:rPr lang="pl-PL" smtClean="0"/>
              <a:t>‹#›</a:t>
            </a:fld>
            <a:endParaRPr lang="pl-PL"/>
          </a:p>
        </p:txBody>
      </p:sp>
    </p:spTree>
    <p:extLst>
      <p:ext uri="{BB962C8B-B14F-4D97-AF65-F5344CB8AC3E}">
        <p14:creationId xmlns:p14="http://schemas.microsoft.com/office/powerpoint/2010/main" val="1027816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69F87065-4891-4976-9E4D-6666E090F30D}" type="datetimeFigureOut">
              <a:rPr lang="pl-PL" smtClean="0"/>
              <a:t>2020-03-27</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53D51158-4F1E-4E62-8E27-76D84D68AE89}" type="slidenum">
              <a:rPr lang="pl-PL" smtClean="0"/>
              <a:t>‹#›</a:t>
            </a:fld>
            <a:endParaRPr lang="pl-PL"/>
          </a:p>
        </p:txBody>
      </p:sp>
    </p:spTree>
    <p:extLst>
      <p:ext uri="{BB962C8B-B14F-4D97-AF65-F5344CB8AC3E}">
        <p14:creationId xmlns:p14="http://schemas.microsoft.com/office/powerpoint/2010/main" val="10940737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69F87065-4891-4976-9E4D-6666E090F30D}" type="datetimeFigureOut">
              <a:rPr lang="pl-PL" smtClean="0"/>
              <a:t>2020-03-27</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53D51158-4F1E-4E62-8E27-76D84D68AE89}" type="slidenum">
              <a:rPr lang="pl-PL" smtClean="0"/>
              <a:t>‹#›</a:t>
            </a:fld>
            <a:endParaRPr lang="pl-PL"/>
          </a:p>
        </p:txBody>
      </p:sp>
    </p:spTree>
    <p:extLst>
      <p:ext uri="{BB962C8B-B14F-4D97-AF65-F5344CB8AC3E}">
        <p14:creationId xmlns:p14="http://schemas.microsoft.com/office/powerpoint/2010/main" val="27206180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9F87065-4891-4976-9E4D-6666E090F30D}" type="datetimeFigureOut">
              <a:rPr lang="pl-PL" smtClean="0"/>
              <a:t>2020-03-27</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53D51158-4F1E-4E62-8E27-76D84D68AE89}" type="slidenum">
              <a:rPr lang="pl-PL" smtClean="0"/>
              <a:t>‹#›</a:t>
            </a:fld>
            <a:endParaRPr lang="pl-PL"/>
          </a:p>
        </p:txBody>
      </p:sp>
    </p:spTree>
    <p:extLst>
      <p:ext uri="{BB962C8B-B14F-4D97-AF65-F5344CB8AC3E}">
        <p14:creationId xmlns:p14="http://schemas.microsoft.com/office/powerpoint/2010/main" val="19226162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9F87065-4891-4976-9E4D-6666E090F30D}" type="datetimeFigureOut">
              <a:rPr lang="pl-PL" smtClean="0"/>
              <a:t>2020-03-27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3D51158-4F1E-4E62-8E27-76D84D68AE89}" type="slidenum">
              <a:rPr lang="pl-PL" smtClean="0"/>
              <a:t>‹#›</a:t>
            </a:fld>
            <a:endParaRPr lang="pl-PL"/>
          </a:p>
        </p:txBody>
      </p:sp>
    </p:spTree>
    <p:extLst>
      <p:ext uri="{BB962C8B-B14F-4D97-AF65-F5344CB8AC3E}">
        <p14:creationId xmlns:p14="http://schemas.microsoft.com/office/powerpoint/2010/main" val="17032015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9F87065-4891-4976-9E4D-6666E090F30D}" type="datetimeFigureOut">
              <a:rPr lang="pl-PL" smtClean="0"/>
              <a:t>2020-03-27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3D51158-4F1E-4E62-8E27-76D84D68AE89}" type="slidenum">
              <a:rPr lang="pl-PL" smtClean="0"/>
              <a:t>‹#›</a:t>
            </a:fld>
            <a:endParaRPr lang="pl-PL"/>
          </a:p>
        </p:txBody>
      </p:sp>
    </p:spTree>
    <p:extLst>
      <p:ext uri="{BB962C8B-B14F-4D97-AF65-F5344CB8AC3E}">
        <p14:creationId xmlns:p14="http://schemas.microsoft.com/office/powerpoint/2010/main" val="14290586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F87065-4891-4976-9E4D-6666E090F30D}" type="datetimeFigureOut">
              <a:rPr lang="pl-PL" smtClean="0"/>
              <a:t>2020-03-27</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D51158-4F1E-4E62-8E27-76D84D68AE89}" type="slidenum">
              <a:rPr lang="pl-PL" smtClean="0"/>
              <a:t>‹#›</a:t>
            </a:fld>
            <a:endParaRPr lang="pl-PL"/>
          </a:p>
        </p:txBody>
      </p:sp>
    </p:spTree>
    <p:extLst>
      <p:ext uri="{BB962C8B-B14F-4D97-AF65-F5344CB8AC3E}">
        <p14:creationId xmlns:p14="http://schemas.microsoft.com/office/powerpoint/2010/main" val="12350404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996952"/>
            <a:ext cx="7772400" cy="1512168"/>
          </a:xfrm>
        </p:spPr>
        <p:txBody>
          <a:bodyPr>
            <a:normAutofit fontScale="90000"/>
          </a:bodyPr>
          <a:lstStyle/>
          <a:p>
            <a:r>
              <a:rPr lang="pl-PL" dirty="0" smtClean="0">
                <a:solidFill>
                  <a:schemeClr val="accent5">
                    <a:lumMod val="50000"/>
                  </a:schemeClr>
                </a:solidFill>
                <a:latin typeface="Arial Black" panose="020B0A04020102020204" pitchFamily="34" charset="0"/>
              </a:rPr>
              <a:t>Bezpieczeństwo i higiena pracy przy komputerze</a:t>
            </a:r>
            <a:endParaRPr lang="pl-PL" dirty="0">
              <a:solidFill>
                <a:schemeClr val="accent5">
                  <a:lumMod val="50000"/>
                </a:schemeClr>
              </a:solidFill>
              <a:latin typeface="Arial Black" panose="020B0A04020102020204" pitchFamily="34" charset="0"/>
            </a:endParaRPr>
          </a:p>
        </p:txBody>
      </p:sp>
      <p:sp>
        <p:nvSpPr>
          <p:cNvPr id="3" name="Podtytuł 2"/>
          <p:cNvSpPr>
            <a:spLocks noGrp="1"/>
          </p:cNvSpPr>
          <p:nvPr>
            <p:ph type="subTitle" idx="1"/>
          </p:nvPr>
        </p:nvSpPr>
        <p:spPr>
          <a:xfrm>
            <a:off x="1371600" y="4509120"/>
            <a:ext cx="6400800" cy="1129680"/>
          </a:xfrm>
        </p:spPr>
        <p:txBody>
          <a:bodyPr>
            <a:normAutofit/>
          </a:bodyPr>
          <a:lstStyle/>
          <a:p>
            <a:r>
              <a:rPr lang="pl-PL" sz="4000" b="1" dirty="0" smtClean="0">
                <a:solidFill>
                  <a:schemeClr val="accent2">
                    <a:lumMod val="50000"/>
                  </a:schemeClr>
                </a:solidFill>
              </a:rPr>
              <a:t>Cyberprzemoc w Internecie</a:t>
            </a:r>
            <a:endParaRPr lang="pl-PL" sz="4000" b="1" dirty="0">
              <a:solidFill>
                <a:schemeClr val="accent2">
                  <a:lumMod val="50000"/>
                </a:schemeClr>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3848" y="705468"/>
            <a:ext cx="2592288" cy="22914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7674920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683568" y="197346"/>
            <a:ext cx="7848872" cy="5262979"/>
          </a:xfrm>
          <a:prstGeom prst="rect">
            <a:avLst/>
          </a:prstGeom>
        </p:spPr>
        <p:txBody>
          <a:bodyPr wrap="square">
            <a:spAutoFit/>
          </a:bodyPr>
          <a:lstStyle/>
          <a:p>
            <a:pPr algn="ctr"/>
            <a:r>
              <a:rPr lang="pl-PL" sz="2800" b="1" dirty="0">
                <a:solidFill>
                  <a:schemeClr val="accent2">
                    <a:lumMod val="50000"/>
                  </a:schemeClr>
                </a:solidFill>
              </a:rPr>
              <a:t>Skąd bierze się agresja w </a:t>
            </a:r>
            <a:r>
              <a:rPr lang="pl-PL" sz="2800" b="1" dirty="0" smtClean="0">
                <a:solidFill>
                  <a:schemeClr val="accent2">
                    <a:lumMod val="50000"/>
                  </a:schemeClr>
                </a:solidFill>
              </a:rPr>
              <a:t>Internecie</a:t>
            </a:r>
          </a:p>
          <a:p>
            <a:pPr algn="ctr"/>
            <a:endParaRPr lang="pl-PL" sz="2800" dirty="0">
              <a:solidFill>
                <a:schemeClr val="accent2">
                  <a:lumMod val="50000"/>
                </a:schemeClr>
              </a:solidFill>
            </a:endParaRPr>
          </a:p>
          <a:p>
            <a:r>
              <a:rPr lang="pl-PL" sz="2000" dirty="0" smtClean="0"/>
              <a:t>	Nie </a:t>
            </a:r>
            <a:r>
              <a:rPr lang="pl-PL" sz="2000" dirty="0"/>
              <a:t>można wskazać jednej konkretnej przyczyny wpływającej na to, iż w sieci nierzadko możemy spotkać się z przejawami agresji. Wpływa na to z pewnością anonimowość Internetu - łatwiej określonej osobie anonimowo wyrazić </a:t>
            </a:r>
            <a:r>
              <a:rPr lang="pl-PL" sz="2000" dirty="0" smtClean="0"/>
              <a:t>kontrowersyjną </a:t>
            </a:r>
            <a:r>
              <a:rPr lang="pl-PL" sz="2000" dirty="0"/>
              <a:t>opinię czy obrazić </a:t>
            </a:r>
            <a:r>
              <a:rPr lang="pl-PL" sz="2000" dirty="0" smtClean="0"/>
              <a:t>kogoś, </a:t>
            </a:r>
            <a:r>
              <a:rPr lang="pl-PL" sz="2000" dirty="0"/>
              <a:t>niż narazić się na nieprzyjemności z tego wynikające w życiu realnym. Część internautów czuje się więc w sieci bezkarnie i uważa, że może wyrażać swoje opinie publicznie nawet wtedy, gdy ośmieszają i znieważają inne osoby. Anonimowość nie jest jednak jedyną przyczyną agresji w cyberprzestrzeni. W Internecie zazwyczaj nie widzimy postawy drugiej osoby, jej emocji - zdarza się, że odbieramy niewłaściwie zamiary i intencje innych ludzi, prowokując ostrą wymianę zdań lub kłótni. Od tego krótka jest droga do wzajemnych obelg. W związku z tym, iż przemoc rodzi przemoc - rozpoczyna się wymiana nieprzyjemnych zdań, a nierzadko i gróźb czy wyzwisk.</a:t>
            </a:r>
          </a:p>
        </p:txBody>
      </p:sp>
    </p:spTree>
    <p:extLst>
      <p:ext uri="{BB962C8B-B14F-4D97-AF65-F5344CB8AC3E}">
        <p14:creationId xmlns:p14="http://schemas.microsoft.com/office/powerpoint/2010/main" val="26086763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611560" y="404664"/>
            <a:ext cx="8136904" cy="2554545"/>
          </a:xfrm>
          <a:prstGeom prst="rect">
            <a:avLst/>
          </a:prstGeom>
        </p:spPr>
        <p:txBody>
          <a:bodyPr wrap="square">
            <a:spAutoFit/>
          </a:bodyPr>
          <a:lstStyle/>
          <a:p>
            <a:r>
              <a:rPr lang="pl-PL" sz="2000" dirty="0"/>
              <a:t>Ludzie często w Internecie zachowują się inaczej niż w świecie realnym - zdarza się nawet, że wstydzą się tego co napisali, lub nie przyznają się do tego. Omawiając przyczyny agresji w sieci warto wspomnieć o tak zwanym "internetowym efekcie odhamowania". Opisuje on zachowania części internautów, którzy przestają w sieci odczuwać zahamowania, charakterystyczne dla kontaktów twarzą w twarz. Odhamowanie może mieć wydźwięk pozytywny (gdy na przykład osoba nieśmiała dzięki możliwości wypowiedzenia się zyskuje pewność siebie) lub negatywny (gdy przejawia się </a:t>
            </a:r>
          </a:p>
        </p:txBody>
      </p:sp>
      <p:sp>
        <p:nvSpPr>
          <p:cNvPr id="3" name="Prostokąt 2"/>
          <p:cNvSpPr/>
          <p:nvPr/>
        </p:nvSpPr>
        <p:spPr>
          <a:xfrm>
            <a:off x="611560" y="2959209"/>
            <a:ext cx="7632848" cy="1938992"/>
          </a:xfrm>
          <a:prstGeom prst="rect">
            <a:avLst/>
          </a:prstGeom>
        </p:spPr>
        <p:txBody>
          <a:bodyPr wrap="square">
            <a:spAutoFit/>
          </a:bodyPr>
          <a:lstStyle/>
          <a:p>
            <a:r>
              <a:rPr lang="pl-PL" dirty="0" smtClean="0"/>
              <a:t> </a:t>
            </a:r>
            <a:r>
              <a:rPr lang="pl-PL" sz="2000" dirty="0" smtClean="0"/>
              <a:t>w przemocy </a:t>
            </a:r>
            <a:r>
              <a:rPr lang="pl-PL" sz="2000" dirty="0"/>
              <a:t>internetowej, większej łatwości obrażania innych ludzi i stosowania wobec nich różnych form agresji). Faktem jest, iż na to, czy dana osoba dopuści się agresji w Internecie czy nie w znacznym stopniu mają wpływ osobiste uwarunkowania i cechy - nie mniej jednak sieć jest miejscem, gdzie stosunkowo łatwiej uaktywniają się ciemne strony określonych osób.</a:t>
            </a:r>
          </a:p>
        </p:txBody>
      </p:sp>
    </p:spTree>
    <p:extLst>
      <p:ext uri="{BB962C8B-B14F-4D97-AF65-F5344CB8AC3E}">
        <p14:creationId xmlns:p14="http://schemas.microsoft.com/office/powerpoint/2010/main" val="29024683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755576" y="197346"/>
            <a:ext cx="7632848" cy="5693866"/>
          </a:xfrm>
          <a:prstGeom prst="rect">
            <a:avLst/>
          </a:prstGeom>
        </p:spPr>
        <p:txBody>
          <a:bodyPr wrap="square">
            <a:spAutoFit/>
          </a:bodyPr>
          <a:lstStyle/>
          <a:p>
            <a:r>
              <a:rPr lang="pl-PL" sz="3200" b="1" dirty="0">
                <a:solidFill>
                  <a:schemeClr val="accent2">
                    <a:lumMod val="50000"/>
                  </a:schemeClr>
                </a:solidFill>
              </a:rPr>
              <a:t>Jak nie zostać ofiarą </a:t>
            </a:r>
            <a:r>
              <a:rPr lang="pl-PL" sz="3200" b="1" dirty="0" smtClean="0">
                <a:solidFill>
                  <a:schemeClr val="accent2">
                    <a:lumMod val="50000"/>
                  </a:schemeClr>
                </a:solidFill>
              </a:rPr>
              <a:t>agresji</a:t>
            </a:r>
          </a:p>
          <a:p>
            <a:endParaRPr lang="pl-PL" sz="3200" b="1" dirty="0">
              <a:solidFill>
                <a:schemeClr val="accent2">
                  <a:lumMod val="50000"/>
                </a:schemeClr>
              </a:solidFill>
            </a:endParaRPr>
          </a:p>
          <a:p>
            <a:pPr lvl="0"/>
            <a:r>
              <a:rPr lang="pl-PL" sz="2000" dirty="0" smtClean="0"/>
              <a:t>	Należy </a:t>
            </a:r>
            <a:r>
              <a:rPr lang="pl-PL" sz="2000" dirty="0"/>
              <a:t>chronić swoją prywatność - nie tylko poprzez ograniczone udostępnianie danych osobowych osobom obcym, ale również przez stosowanie różnego rodzaju zabezpieczeń, programów antywirusowych i antyszpiegowskich.</a:t>
            </a:r>
            <a:br>
              <a:rPr lang="pl-PL" sz="2000" dirty="0"/>
            </a:br>
            <a:r>
              <a:rPr lang="pl-PL" sz="2000" dirty="0"/>
              <a:t> </a:t>
            </a:r>
          </a:p>
          <a:p>
            <a:pPr lvl="0"/>
            <a:r>
              <a:rPr lang="pl-PL" sz="2000" dirty="0"/>
              <a:t>Nie powinno się udostępniać swoich haseł ani loginów. Ważne jest również, aby nie były one łatwe do odgadnięcia. Błędem jest ponad to zapisywanie haseł czy ważnych informacji służących do komunikacji w Internecie - ponieważ mogą one trafić w niepowołane ręce. Hasła są zazwyczaj na tyle krótkie, że z powodzeniem można je zapamiętać i nie narażać się na nieprzyjemności związane z ich przechwyceniem przez osoby do tego niepowołane.</a:t>
            </a:r>
            <a:br>
              <a:rPr lang="pl-PL" sz="2000" dirty="0"/>
            </a:br>
            <a:r>
              <a:rPr lang="pl-PL" sz="2000" dirty="0"/>
              <a:t> </a:t>
            </a:r>
          </a:p>
          <a:p>
            <a:r>
              <a:rPr lang="pl-PL" sz="2000" dirty="0"/>
              <a:t>Podejrzane e-maile oraz wiadomości od nieznanych osób o niepokojącej treści należy pozostawiać bez odpowiedzi.</a:t>
            </a:r>
          </a:p>
        </p:txBody>
      </p:sp>
    </p:spTree>
    <p:extLst>
      <p:ext uri="{BB962C8B-B14F-4D97-AF65-F5344CB8AC3E}">
        <p14:creationId xmlns:p14="http://schemas.microsoft.com/office/powerpoint/2010/main" val="7028393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200" dirty="0" smtClean="0">
                <a:solidFill>
                  <a:schemeClr val="accent4">
                    <a:lumMod val="75000"/>
                  </a:schemeClr>
                </a:solidFill>
                <a:latin typeface="Arial Black" panose="020B0A04020102020204" pitchFamily="34" charset="0"/>
              </a:rPr>
              <a:t>Komputer w życiu człowieka</a:t>
            </a:r>
            <a:endParaRPr lang="pl-PL" sz="3200" dirty="0">
              <a:solidFill>
                <a:schemeClr val="accent4">
                  <a:lumMod val="75000"/>
                </a:schemeClr>
              </a:solidFill>
              <a:latin typeface="Arial Black" panose="020B0A04020102020204" pitchFamily="34" charset="0"/>
            </a:endParaRPr>
          </a:p>
        </p:txBody>
      </p:sp>
      <p:sp>
        <p:nvSpPr>
          <p:cNvPr id="3" name="Symbol zastępczy zawartości 2"/>
          <p:cNvSpPr>
            <a:spLocks noGrp="1"/>
          </p:cNvSpPr>
          <p:nvPr>
            <p:ph idx="1"/>
          </p:nvPr>
        </p:nvSpPr>
        <p:spPr/>
        <p:txBody>
          <a:bodyPr>
            <a:normAutofit fontScale="92500" lnSpcReduction="10000"/>
          </a:bodyPr>
          <a:lstStyle/>
          <a:p>
            <a:pPr marL="0" indent="0">
              <a:buNone/>
            </a:pPr>
            <a:r>
              <a:rPr lang="pl-PL" dirty="0" smtClean="0"/>
              <a:t>	Komputer jest </a:t>
            </a:r>
            <a:r>
              <a:rPr lang="pl-PL" dirty="0"/>
              <a:t>dla nas wielkim ułatwieniem. Praktycznie w każdym domu go znajdziemy, a już firma bez komputera to prawdziwa rzadkość. Komputer używamy do pracy, ale i do zabawy- gier.</a:t>
            </a:r>
            <a:br>
              <a:rPr lang="pl-PL" dirty="0"/>
            </a:br>
            <a:r>
              <a:rPr lang="pl-PL" dirty="0" smtClean="0"/>
              <a:t>	W </a:t>
            </a:r>
            <a:r>
              <a:rPr lang="pl-PL" dirty="0"/>
              <a:t>tym drugim przypadku, często zapominamy o naszym zdrowiu, siedzimy przy grze wiele godzin, </a:t>
            </a:r>
            <a:r>
              <a:rPr lang="pl-PL" dirty="0" smtClean="0"/>
              <a:t> </a:t>
            </a:r>
            <a:r>
              <a:rPr lang="pl-PL" dirty="0"/>
              <a:t>i w zgarbionej pozycji. To przynosi wiele problemów zdrowotnych takich jak :</a:t>
            </a:r>
            <a:br>
              <a:rPr lang="pl-PL" dirty="0"/>
            </a:br>
            <a:r>
              <a:rPr lang="pl-PL" dirty="0"/>
              <a:t>a) </a:t>
            </a:r>
            <a:r>
              <a:rPr lang="pl-PL" dirty="0" smtClean="0"/>
              <a:t>pogorszenie wzroku,</a:t>
            </a:r>
            <a:r>
              <a:rPr lang="pl-PL" dirty="0"/>
              <a:t/>
            </a:r>
            <a:br>
              <a:rPr lang="pl-PL" dirty="0"/>
            </a:br>
            <a:r>
              <a:rPr lang="pl-PL" dirty="0"/>
              <a:t>b) </a:t>
            </a:r>
            <a:r>
              <a:rPr lang="pl-PL" dirty="0" smtClean="0"/>
              <a:t>zgarbiona </a:t>
            </a:r>
            <a:r>
              <a:rPr lang="pl-PL" dirty="0"/>
              <a:t>postawa itd.</a:t>
            </a:r>
          </a:p>
        </p:txBody>
      </p:sp>
    </p:spTree>
    <p:extLst>
      <p:ext uri="{BB962C8B-B14F-4D97-AF65-F5344CB8AC3E}">
        <p14:creationId xmlns:p14="http://schemas.microsoft.com/office/powerpoint/2010/main" val="21455513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2" descr="Znalezione obrazy dla zapytania: komputer obrazy"/>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l-PL"/>
          </a:p>
        </p:txBody>
      </p:sp>
      <p:pic>
        <p:nvPicPr>
          <p:cNvPr id="20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3" y="166457"/>
            <a:ext cx="2016223" cy="23984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Prostokąt 3"/>
          <p:cNvSpPr/>
          <p:nvPr/>
        </p:nvSpPr>
        <p:spPr>
          <a:xfrm>
            <a:off x="1043608" y="2564904"/>
            <a:ext cx="6984776" cy="4524315"/>
          </a:xfrm>
          <a:prstGeom prst="rect">
            <a:avLst/>
          </a:prstGeom>
        </p:spPr>
        <p:txBody>
          <a:bodyPr wrap="square">
            <a:spAutoFit/>
          </a:bodyPr>
          <a:lstStyle/>
          <a:p>
            <a:r>
              <a:rPr lang="pl-PL" sz="2400" dirty="0" smtClean="0"/>
              <a:t>	A </a:t>
            </a:r>
            <a:r>
              <a:rPr lang="pl-PL" sz="2400" dirty="0"/>
              <a:t>jak wiadomo dużo lepiej jest zapobiegać tego typu problemom, niż je rozwiązywać. Zapobieganie nie jest wcale takie trudne wystarczy </a:t>
            </a:r>
            <a:r>
              <a:rPr lang="pl-PL" sz="2400" dirty="0" smtClean="0"/>
              <a:t>pamiętać o </a:t>
            </a:r>
            <a:r>
              <a:rPr lang="pl-PL" sz="2400" dirty="0"/>
              <a:t>paru zasadach:</a:t>
            </a:r>
            <a:br>
              <a:rPr lang="pl-PL" sz="2400" dirty="0"/>
            </a:br>
            <a:r>
              <a:rPr lang="pl-PL" sz="2400" dirty="0"/>
              <a:t>1. </a:t>
            </a:r>
            <a:r>
              <a:rPr lang="pl-PL" sz="2400" u="sng" dirty="0">
                <a:solidFill>
                  <a:schemeClr val="accent2">
                    <a:lumMod val="50000"/>
                  </a:schemeClr>
                </a:solidFill>
              </a:rPr>
              <a:t>Stanowisko pracy</a:t>
            </a:r>
            <a:r>
              <a:rPr lang="pl-PL" sz="2400" dirty="0"/>
              <a:t/>
            </a:r>
            <a:br>
              <a:rPr lang="pl-PL" sz="2400" dirty="0"/>
            </a:br>
            <a:r>
              <a:rPr lang="pl-PL" sz="2400" dirty="0"/>
              <a:t>Monitor powinniśmy mieć 45-70cm od oczu i zrobiony na odpowiednie dla nas ustawienia (kontrast obrazu, rozdzielczość). Powinniśmy także mieć tak ustawione biurko, krzesło i klawiaturę, aby nie </a:t>
            </a:r>
            <a:r>
              <a:rPr lang="pl-PL" sz="2400" dirty="0" smtClean="0"/>
              <a:t>nadwyrężać </a:t>
            </a:r>
            <a:r>
              <a:rPr lang="pl-PL" sz="2400" dirty="0"/>
              <a:t>bez potrzeby mięśni i żebyśmy nie byli nachyleni więcej niż 15 o pionu.</a:t>
            </a:r>
            <a:br>
              <a:rPr lang="pl-PL" sz="2400" dirty="0"/>
            </a:br>
            <a:endParaRPr lang="pl-PL" sz="2400" dirty="0"/>
          </a:p>
        </p:txBody>
      </p:sp>
    </p:spTree>
    <p:extLst>
      <p:ext uri="{BB962C8B-B14F-4D97-AF65-F5344CB8AC3E}">
        <p14:creationId xmlns:p14="http://schemas.microsoft.com/office/powerpoint/2010/main" val="36650809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7" y="692697"/>
            <a:ext cx="2232247" cy="23042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Prostokąt 2"/>
          <p:cNvSpPr/>
          <p:nvPr/>
        </p:nvSpPr>
        <p:spPr>
          <a:xfrm>
            <a:off x="683568" y="2996952"/>
            <a:ext cx="7200800" cy="2677656"/>
          </a:xfrm>
          <a:prstGeom prst="rect">
            <a:avLst/>
          </a:prstGeom>
        </p:spPr>
        <p:txBody>
          <a:bodyPr wrap="square">
            <a:spAutoFit/>
          </a:bodyPr>
          <a:lstStyle/>
          <a:p>
            <a:r>
              <a:rPr lang="pl-PL" sz="2400" dirty="0"/>
              <a:t>2. </a:t>
            </a:r>
            <a:r>
              <a:rPr lang="pl-PL" sz="2400" b="1" u="sng" dirty="0">
                <a:solidFill>
                  <a:schemeClr val="accent2">
                    <a:lumMod val="50000"/>
                  </a:schemeClr>
                </a:solidFill>
              </a:rPr>
              <a:t>Zabezpieczenie warunków zdrowotnych</a:t>
            </a:r>
            <a:r>
              <a:rPr lang="pl-PL" sz="2400" dirty="0"/>
              <a:t/>
            </a:r>
            <a:br>
              <a:rPr lang="pl-PL" sz="2400" dirty="0"/>
            </a:br>
            <a:r>
              <a:rPr lang="pl-PL" sz="2400" dirty="0" smtClean="0"/>
              <a:t>	Po </a:t>
            </a:r>
            <a:r>
              <a:rPr lang="pl-PL" sz="2400" dirty="0"/>
              <a:t>każdej spędzonej na pracy z komputerem godzinie powinniśmy robić sobie 5 min </a:t>
            </a:r>
            <a:r>
              <a:rPr lang="pl-PL" sz="2400" dirty="0" smtClean="0"/>
              <a:t>przerwy. </a:t>
            </a:r>
            <a:r>
              <a:rPr lang="pl-PL" sz="2400" dirty="0"/>
              <a:t>Nie powinniśmy także nigdy jeść przy komputerze, gdyż to grozi zalaniem jakiejkolwiek części zestawu komputerowego, która </a:t>
            </a:r>
            <a:r>
              <a:rPr lang="pl-PL" sz="2400" dirty="0" smtClean="0"/>
              <a:t>może </a:t>
            </a:r>
            <a:r>
              <a:rPr lang="pl-PL" sz="2400" dirty="0"/>
              <a:t>się zepsuć i w konsekwencji porazić nas prądem.</a:t>
            </a:r>
          </a:p>
        </p:txBody>
      </p:sp>
    </p:spTree>
    <p:extLst>
      <p:ext uri="{BB962C8B-B14F-4D97-AF65-F5344CB8AC3E}">
        <p14:creationId xmlns:p14="http://schemas.microsoft.com/office/powerpoint/2010/main" val="30546725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6732" y="836713"/>
            <a:ext cx="2393416" cy="20162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Prostokąt 1"/>
          <p:cNvSpPr/>
          <p:nvPr/>
        </p:nvSpPr>
        <p:spPr>
          <a:xfrm>
            <a:off x="886732" y="2708920"/>
            <a:ext cx="7501692" cy="3293209"/>
          </a:xfrm>
          <a:prstGeom prst="rect">
            <a:avLst/>
          </a:prstGeom>
        </p:spPr>
        <p:txBody>
          <a:bodyPr wrap="square">
            <a:spAutoFit/>
          </a:bodyPr>
          <a:lstStyle/>
          <a:p>
            <a:r>
              <a:rPr lang="pl-PL" sz="2000" dirty="0"/>
              <a:t>3. </a:t>
            </a:r>
            <a:r>
              <a:rPr lang="pl-PL" sz="2800" b="1" u="sng" dirty="0">
                <a:solidFill>
                  <a:schemeClr val="accent2">
                    <a:lumMod val="50000"/>
                  </a:schemeClr>
                </a:solidFill>
              </a:rPr>
              <a:t>Oświetlenie</a:t>
            </a:r>
            <a:r>
              <a:rPr lang="pl-PL" sz="2000" dirty="0"/>
              <a:t/>
            </a:r>
            <a:br>
              <a:rPr lang="pl-PL" sz="2000" dirty="0"/>
            </a:br>
            <a:r>
              <a:rPr lang="pl-PL" sz="2000" dirty="0" smtClean="0"/>
              <a:t>	Światło </a:t>
            </a:r>
            <a:r>
              <a:rPr lang="pl-PL" sz="2000" dirty="0"/>
              <a:t>słoneczne nie powinno padać wprost na monitor, bo odbite światło jest szkodliwe dla naszych oczu, najlepszym rozwiązaniem jest postawienie monitora na tle okna, lub zasłonić je żaluzjami. Gdy już nie ma słońca powinniśmy zapalić światło i lampkę na biurku, gdyż źle robimy gdy siedzimy tylko przy świetle monitora, bo jest to ogromny kontrast i oczy się bardzo szybko męczą.</a:t>
            </a:r>
            <a:br>
              <a:rPr lang="pl-PL" sz="2000" dirty="0"/>
            </a:br>
            <a:r>
              <a:rPr lang="pl-PL" sz="2000" dirty="0">
                <a:solidFill>
                  <a:schemeClr val="accent2">
                    <a:lumMod val="75000"/>
                  </a:schemeClr>
                </a:solidFill>
              </a:rPr>
              <a:t/>
            </a:r>
            <a:br>
              <a:rPr lang="pl-PL" sz="2000" dirty="0">
                <a:solidFill>
                  <a:schemeClr val="accent2">
                    <a:lumMod val="75000"/>
                  </a:schemeClr>
                </a:solidFill>
              </a:rPr>
            </a:br>
            <a:r>
              <a:rPr lang="pl-PL" sz="2000" b="1" dirty="0">
                <a:solidFill>
                  <a:schemeClr val="accent2">
                    <a:lumMod val="75000"/>
                  </a:schemeClr>
                </a:solidFill>
              </a:rPr>
              <a:t>Są to najważniejsze zasady użytkowania komputera, jeśli będziemy ich przestrzegać, komputer będzie dla nas samym dobrem.</a:t>
            </a:r>
          </a:p>
        </p:txBody>
      </p:sp>
    </p:spTree>
    <p:extLst>
      <p:ext uri="{BB962C8B-B14F-4D97-AF65-F5344CB8AC3E}">
        <p14:creationId xmlns:p14="http://schemas.microsoft.com/office/powerpoint/2010/main" val="19956690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827584" y="820798"/>
            <a:ext cx="7272808" cy="1077218"/>
          </a:xfrm>
          <a:prstGeom prst="rect">
            <a:avLst/>
          </a:prstGeom>
        </p:spPr>
        <p:txBody>
          <a:bodyPr wrap="square">
            <a:spAutoFit/>
          </a:bodyPr>
          <a:lstStyle/>
          <a:p>
            <a:r>
              <a:rPr lang="pl-PL" dirty="0"/>
              <a:t> </a:t>
            </a:r>
            <a:r>
              <a:rPr lang="pl-PL" sz="3200" b="1" dirty="0" smtClean="0">
                <a:solidFill>
                  <a:schemeClr val="accent2">
                    <a:lumMod val="50000"/>
                  </a:schemeClr>
                </a:solidFill>
              </a:rPr>
              <a:t>Cyberprzemoc </a:t>
            </a:r>
            <a:r>
              <a:rPr lang="pl-PL" sz="3200" b="1" dirty="0">
                <a:solidFill>
                  <a:schemeClr val="accent2">
                    <a:lumMod val="50000"/>
                  </a:schemeClr>
                </a:solidFill>
              </a:rPr>
              <a:t>czyli agresja </a:t>
            </a:r>
            <a:r>
              <a:rPr lang="pl-PL" sz="3200" b="1" dirty="0" smtClean="0">
                <a:solidFill>
                  <a:schemeClr val="accent2">
                    <a:lumMod val="50000"/>
                  </a:schemeClr>
                </a:solidFill>
              </a:rPr>
              <a:t>w </a:t>
            </a:r>
            <a:r>
              <a:rPr lang="pl-PL" sz="3200" b="1" dirty="0">
                <a:solidFill>
                  <a:schemeClr val="accent2">
                    <a:lumMod val="50000"/>
                  </a:schemeClr>
                </a:solidFill>
              </a:rPr>
              <a:t>I</a:t>
            </a:r>
            <a:r>
              <a:rPr lang="pl-PL" sz="3200" b="1" dirty="0" smtClean="0">
                <a:solidFill>
                  <a:schemeClr val="accent2">
                    <a:lumMod val="50000"/>
                  </a:schemeClr>
                </a:solidFill>
              </a:rPr>
              <a:t>nternecie - </a:t>
            </a:r>
            <a:r>
              <a:rPr lang="pl-PL" sz="3200" b="1" dirty="0">
                <a:solidFill>
                  <a:schemeClr val="accent2">
                    <a:lumMod val="50000"/>
                  </a:schemeClr>
                </a:solidFill>
              </a:rPr>
              <a:t>skąd </a:t>
            </a:r>
            <a:r>
              <a:rPr lang="pl-PL" sz="3200" b="1" dirty="0" smtClean="0">
                <a:solidFill>
                  <a:schemeClr val="accent2">
                    <a:lumMod val="50000"/>
                  </a:schemeClr>
                </a:solidFill>
              </a:rPr>
              <a:t>się bierze?</a:t>
            </a:r>
            <a:endParaRPr lang="pl-PL" sz="3200" dirty="0">
              <a:solidFill>
                <a:schemeClr val="accent2">
                  <a:lumMod val="50000"/>
                </a:schemeClr>
              </a:solidFill>
            </a:endParaRPr>
          </a:p>
        </p:txBody>
      </p:sp>
      <p:sp>
        <p:nvSpPr>
          <p:cNvPr id="3" name="Prostokąt 2"/>
          <p:cNvSpPr/>
          <p:nvPr/>
        </p:nvSpPr>
        <p:spPr>
          <a:xfrm>
            <a:off x="611560" y="2204865"/>
            <a:ext cx="7488832" cy="646331"/>
          </a:xfrm>
          <a:prstGeom prst="rect">
            <a:avLst/>
          </a:prstGeom>
        </p:spPr>
        <p:txBody>
          <a:bodyPr wrap="square">
            <a:spAutoFit/>
          </a:bodyPr>
          <a:lstStyle/>
          <a:p>
            <a:r>
              <a:rPr lang="pl-PL" dirty="0"/>
              <a:t>Wulgarny język i agresja słowna to część </a:t>
            </a:r>
            <a:r>
              <a:rPr lang="pl-PL" b="1" dirty="0"/>
              <a:t>cyberprzemocy</a:t>
            </a:r>
            <a:r>
              <a:rPr lang="pl-PL" dirty="0"/>
              <a:t>, która stała się jednym z zagrożeń, które nosi w sobie Internet.</a:t>
            </a:r>
          </a:p>
        </p:txBody>
      </p:sp>
      <p:sp>
        <p:nvSpPr>
          <p:cNvPr id="4" name="Prostokąt 3"/>
          <p:cNvSpPr/>
          <p:nvPr/>
        </p:nvSpPr>
        <p:spPr>
          <a:xfrm>
            <a:off x="611560" y="3140968"/>
            <a:ext cx="7704856" cy="3416320"/>
          </a:xfrm>
          <a:prstGeom prst="rect">
            <a:avLst/>
          </a:prstGeom>
        </p:spPr>
        <p:txBody>
          <a:bodyPr wrap="square">
            <a:spAutoFit/>
          </a:bodyPr>
          <a:lstStyle/>
          <a:p>
            <a:r>
              <a:rPr lang="pl-PL" dirty="0"/>
              <a:t>Termin ten dotyczy stosowania przemocy przejawiającej się w szykanowaniu, dręczeniu, wyśmiewaniu i poniżaniu innych osób przy pomocy sieci oraz narzędzi elektronicznych (jak e-mail czy smsy).</a:t>
            </a:r>
          </a:p>
          <a:p>
            <a:r>
              <a:rPr lang="pl-PL" b="1" dirty="0"/>
              <a:t>Najczęstsze formy agresji elektronicznej to:</a:t>
            </a:r>
            <a:endParaRPr lang="pl-PL" dirty="0"/>
          </a:p>
          <a:p>
            <a:pPr lvl="0"/>
            <a:r>
              <a:rPr lang="pl-PL" b="1" dirty="0" smtClean="0"/>
              <a:t>&gt;</a:t>
            </a:r>
            <a:r>
              <a:rPr lang="pl-PL" dirty="0" smtClean="0"/>
              <a:t> włamania </a:t>
            </a:r>
            <a:r>
              <a:rPr lang="pl-PL" dirty="0"/>
              <a:t>na pocztę elektroniczną, komunikatory w celu rozpowszechnienia kompromitujących </a:t>
            </a:r>
            <a:r>
              <a:rPr lang="pl-PL" dirty="0" smtClean="0"/>
              <a:t>materiałów,</a:t>
            </a:r>
            <a:endParaRPr lang="pl-PL" dirty="0"/>
          </a:p>
          <a:p>
            <a:pPr lvl="0"/>
            <a:r>
              <a:rPr lang="pl-PL" b="1" dirty="0" smtClean="0"/>
              <a:t>&gt;</a:t>
            </a:r>
            <a:r>
              <a:rPr lang="pl-PL" dirty="0" smtClean="0"/>
              <a:t> rozsyłanie </a:t>
            </a:r>
            <a:r>
              <a:rPr lang="pl-PL" dirty="0"/>
              <a:t>dyskredytujących </a:t>
            </a:r>
            <a:r>
              <a:rPr lang="pl-PL" dirty="0" smtClean="0"/>
              <a:t>wiadomości,</a:t>
            </a:r>
            <a:endParaRPr lang="pl-PL" dirty="0"/>
          </a:p>
          <a:p>
            <a:pPr lvl="0"/>
            <a:r>
              <a:rPr lang="pl-PL" b="1" dirty="0" smtClean="0"/>
              <a:t>&gt; </a:t>
            </a:r>
            <a:r>
              <a:rPr lang="pl-PL" dirty="0" smtClean="0"/>
              <a:t>konstruowanie </a:t>
            </a:r>
            <a:r>
              <a:rPr lang="pl-PL" dirty="0"/>
              <a:t>ośmieszających i poniżających witryn </a:t>
            </a:r>
            <a:r>
              <a:rPr lang="pl-PL" dirty="0" smtClean="0"/>
              <a:t>internetowych,</a:t>
            </a:r>
            <a:endParaRPr lang="pl-PL" dirty="0"/>
          </a:p>
          <a:p>
            <a:pPr lvl="0"/>
            <a:r>
              <a:rPr lang="pl-PL" b="1" dirty="0" smtClean="0"/>
              <a:t>&gt;</a:t>
            </a:r>
            <a:r>
              <a:rPr lang="pl-PL" dirty="0" smtClean="0"/>
              <a:t> zbierania </a:t>
            </a:r>
            <a:r>
              <a:rPr lang="pl-PL" dirty="0"/>
              <a:t>informacji o danej osobie, które zostają wykorzystane następnie do zastraszania, poniżania ofiary </a:t>
            </a:r>
            <a:r>
              <a:rPr lang="pl-PL" dirty="0" smtClean="0"/>
              <a:t>on-line,</a:t>
            </a:r>
            <a:endParaRPr lang="pl-PL" dirty="0"/>
          </a:p>
          <a:p>
            <a:pPr lvl="0"/>
            <a:r>
              <a:rPr lang="pl-PL" b="1" dirty="0" smtClean="0"/>
              <a:t>&gt;</a:t>
            </a:r>
            <a:r>
              <a:rPr lang="pl-PL" dirty="0" smtClean="0"/>
              <a:t> kradzież </a:t>
            </a:r>
            <a:r>
              <a:rPr lang="pl-PL" dirty="0"/>
              <a:t>tożsamości w sieci internetowej, podszywanie </a:t>
            </a:r>
            <a:r>
              <a:rPr lang="pl-PL" dirty="0" smtClean="0"/>
              <a:t>się </a:t>
            </a:r>
            <a:r>
              <a:rPr lang="pl-PL" dirty="0"/>
              <a:t>pod określoną osobę.</a:t>
            </a:r>
          </a:p>
        </p:txBody>
      </p:sp>
    </p:spTree>
    <p:extLst>
      <p:ext uri="{BB962C8B-B14F-4D97-AF65-F5344CB8AC3E}">
        <p14:creationId xmlns:p14="http://schemas.microsoft.com/office/powerpoint/2010/main" val="20810697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2" descr="Znalezione obrazy dla zapytania cyberprzemoc obrazy"/>
          <p:cNvSpPr>
            <a:spLocks noChangeAspect="1" noChangeArrowheads="1"/>
          </p:cNvSpPr>
          <p:nvPr/>
        </p:nvSpPr>
        <p:spPr bwMode="auto">
          <a:xfrm>
            <a:off x="155575" y="-555625"/>
            <a:ext cx="1609725" cy="11715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l-PL"/>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1" y="546552"/>
            <a:ext cx="2160239" cy="15722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Prostokąt 3"/>
          <p:cNvSpPr/>
          <p:nvPr/>
        </p:nvSpPr>
        <p:spPr>
          <a:xfrm>
            <a:off x="611561" y="2276872"/>
            <a:ext cx="7776863" cy="892552"/>
          </a:xfrm>
          <a:prstGeom prst="rect">
            <a:avLst/>
          </a:prstGeom>
        </p:spPr>
        <p:txBody>
          <a:bodyPr wrap="square">
            <a:spAutoFit/>
          </a:bodyPr>
          <a:lstStyle/>
          <a:p>
            <a:r>
              <a:rPr lang="pl-PL" sz="3200" b="1" dirty="0">
                <a:solidFill>
                  <a:schemeClr val="accent2">
                    <a:lumMod val="50000"/>
                  </a:schemeClr>
                </a:solidFill>
              </a:rPr>
              <a:t>Typy agresji internetowej</a:t>
            </a:r>
            <a:endParaRPr lang="pl-PL" sz="3200" dirty="0">
              <a:solidFill>
                <a:schemeClr val="accent2">
                  <a:lumMod val="50000"/>
                </a:schemeClr>
              </a:solidFill>
            </a:endParaRPr>
          </a:p>
          <a:p>
            <a:r>
              <a:rPr lang="pl-PL" sz="2000" dirty="0"/>
              <a:t>Przemoc w </a:t>
            </a:r>
            <a:r>
              <a:rPr lang="pl-PL" sz="2000" dirty="0" smtClean="0"/>
              <a:t>cyberprzestrzeni uaktywnia </a:t>
            </a:r>
            <a:r>
              <a:rPr lang="pl-PL" sz="2000" dirty="0"/>
              <a:t>się w różnych formach </a:t>
            </a:r>
            <a:r>
              <a:rPr lang="pl-PL" sz="2000" dirty="0" smtClean="0"/>
              <a:t>.</a:t>
            </a:r>
            <a:endParaRPr lang="pl-PL" sz="2000" dirty="0"/>
          </a:p>
        </p:txBody>
      </p:sp>
      <p:sp>
        <p:nvSpPr>
          <p:cNvPr id="5" name="Prostokąt 4"/>
          <p:cNvSpPr/>
          <p:nvPr/>
        </p:nvSpPr>
        <p:spPr>
          <a:xfrm>
            <a:off x="683568" y="3429000"/>
            <a:ext cx="6696744" cy="2246769"/>
          </a:xfrm>
          <a:prstGeom prst="rect">
            <a:avLst/>
          </a:prstGeom>
        </p:spPr>
        <p:txBody>
          <a:bodyPr wrap="square">
            <a:spAutoFit/>
          </a:bodyPr>
          <a:lstStyle/>
          <a:p>
            <a:r>
              <a:rPr lang="pl-PL" dirty="0"/>
              <a:t> </a:t>
            </a:r>
            <a:r>
              <a:rPr lang="pl-PL" sz="2000" dirty="0" smtClean="0"/>
              <a:t>Najczęściej  </a:t>
            </a:r>
            <a:r>
              <a:rPr lang="pl-PL" sz="2000" dirty="0"/>
              <a:t>występujące </a:t>
            </a:r>
            <a:r>
              <a:rPr lang="pl-PL" sz="2000" dirty="0" smtClean="0"/>
              <a:t>typy to :</a:t>
            </a:r>
            <a:endParaRPr lang="pl-PL" sz="2000" dirty="0"/>
          </a:p>
          <a:p>
            <a:pPr lvl="0"/>
            <a:r>
              <a:rPr lang="pl-PL" sz="2000" dirty="0" smtClean="0"/>
              <a:t>1. Agresja </a:t>
            </a:r>
            <a:r>
              <a:rPr lang="pl-PL" sz="2000" dirty="0"/>
              <a:t>elektroniczna w stosunku do pokrzywdzonych</a:t>
            </a:r>
          </a:p>
          <a:p>
            <a:pPr lvl="0"/>
            <a:r>
              <a:rPr lang="pl-PL" sz="2000" dirty="0" smtClean="0"/>
              <a:t>2. Agresja </a:t>
            </a:r>
            <a:r>
              <a:rPr lang="pl-PL" sz="2000" dirty="0"/>
              <a:t>elektroniczna w stosunku do osób znanych</a:t>
            </a:r>
          </a:p>
          <a:p>
            <a:pPr lvl="0"/>
            <a:r>
              <a:rPr lang="pl-PL" sz="2000" dirty="0" smtClean="0"/>
              <a:t>3. Agresja </a:t>
            </a:r>
            <a:r>
              <a:rPr lang="pl-PL" sz="2000" dirty="0"/>
              <a:t>elektroniczna w stosunku do osób przypadkowych, często nieznajomych</a:t>
            </a:r>
          </a:p>
          <a:p>
            <a:pPr lvl="0"/>
            <a:r>
              <a:rPr lang="pl-PL" sz="2000" dirty="0" smtClean="0"/>
              <a:t>4. Elektroniczna </a:t>
            </a:r>
            <a:r>
              <a:rPr lang="pl-PL" sz="2000" dirty="0"/>
              <a:t>agresja uprzedzeniowa</a:t>
            </a:r>
          </a:p>
          <a:p>
            <a:r>
              <a:rPr lang="pl-PL" sz="2000" dirty="0" smtClean="0"/>
              <a:t>5. </a:t>
            </a:r>
            <a:r>
              <a:rPr lang="pl-PL" sz="2000" dirty="0" err="1" smtClean="0"/>
              <a:t>Mobbing</a:t>
            </a:r>
            <a:r>
              <a:rPr lang="pl-PL" sz="2000" dirty="0" smtClean="0"/>
              <a:t> </a:t>
            </a:r>
            <a:r>
              <a:rPr lang="pl-PL" sz="2000" dirty="0"/>
              <a:t>elektroniczny.</a:t>
            </a:r>
          </a:p>
        </p:txBody>
      </p:sp>
    </p:spTree>
    <p:extLst>
      <p:ext uri="{BB962C8B-B14F-4D97-AF65-F5344CB8AC3E}">
        <p14:creationId xmlns:p14="http://schemas.microsoft.com/office/powerpoint/2010/main" val="2045163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755576" y="889844"/>
            <a:ext cx="7776864" cy="2862322"/>
          </a:xfrm>
          <a:prstGeom prst="rect">
            <a:avLst/>
          </a:prstGeom>
        </p:spPr>
        <p:txBody>
          <a:bodyPr wrap="square">
            <a:spAutoFit/>
          </a:bodyPr>
          <a:lstStyle/>
          <a:p>
            <a:r>
              <a:rPr lang="pl-PL" b="1" dirty="0">
                <a:solidFill>
                  <a:schemeClr val="accent2">
                    <a:lumMod val="75000"/>
                  </a:schemeClr>
                </a:solidFill>
              </a:rPr>
              <a:t>Agresja elektroniczna w stosunku do pokrzywdzonych</a:t>
            </a:r>
            <a:r>
              <a:rPr lang="pl-PL" dirty="0">
                <a:solidFill>
                  <a:schemeClr val="accent2">
                    <a:lumMod val="75000"/>
                  </a:schemeClr>
                </a:solidFill>
              </a:rPr>
              <a:t> </a:t>
            </a:r>
            <a:r>
              <a:rPr lang="pl-PL" dirty="0"/>
              <a:t>- określa sytuację, w której osoba silniejsza naśmiewa się z osoby słabszej, takiej, która nie potrafi się skutecznie obronić. Często ten typ agresji koncentruje się wokół konstruowaniu i publikowaniu w sieci materiałów ukazujących w negatywnym świetle osoby chore, upośledzone, ubogie.</a:t>
            </a:r>
          </a:p>
          <a:p>
            <a:r>
              <a:rPr lang="pl-PL" b="1" dirty="0">
                <a:solidFill>
                  <a:schemeClr val="accent2">
                    <a:lumMod val="75000"/>
                  </a:schemeClr>
                </a:solidFill>
              </a:rPr>
              <a:t>Agresja elektroniczna w stosunku do osób znanych</a:t>
            </a:r>
            <a:r>
              <a:rPr lang="pl-PL" dirty="0">
                <a:solidFill>
                  <a:schemeClr val="accent2">
                    <a:lumMod val="75000"/>
                  </a:schemeClr>
                </a:solidFill>
              </a:rPr>
              <a:t> </a:t>
            </a:r>
            <a:r>
              <a:rPr lang="pl-PL" dirty="0"/>
              <a:t>- dotyczy ona celebrytów, osób znanych z mediów, osób publicznych. Często ta forma agresji internetowej jest usprawiedliwiana - w opinii społecznej pojawiło się błędne przekonanie, że ktoś, kto decyduje się na zostanie osobą publiczną, musi ponosić również negatywne tego konsekwencje. Agresja elektroniczna wobec celebrytów </a:t>
            </a:r>
          </a:p>
        </p:txBody>
      </p:sp>
      <p:sp>
        <p:nvSpPr>
          <p:cNvPr id="3" name="Prostokąt 2"/>
          <p:cNvSpPr/>
          <p:nvPr/>
        </p:nvSpPr>
        <p:spPr>
          <a:xfrm>
            <a:off x="755576" y="3645024"/>
            <a:ext cx="7488832" cy="1200329"/>
          </a:xfrm>
          <a:prstGeom prst="rect">
            <a:avLst/>
          </a:prstGeom>
        </p:spPr>
        <p:txBody>
          <a:bodyPr wrap="square">
            <a:spAutoFit/>
          </a:bodyPr>
          <a:lstStyle/>
          <a:p>
            <a:r>
              <a:rPr lang="pl-PL" dirty="0"/>
              <a:t>przyjmuje jednak nierzadko bardzo duże rozmiary i przejawia się nie tylko obraźliwymi komentarzami na forach czy portalach plotkarskich, ale także tworzeniem materiałów medialnych ukazujących osobę znaną w bardzo złym świetle.</a:t>
            </a:r>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3848" y="4653136"/>
            <a:ext cx="2398975" cy="172819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976505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p:cNvSpPr/>
          <p:nvPr/>
        </p:nvSpPr>
        <p:spPr>
          <a:xfrm>
            <a:off x="395536" y="476672"/>
            <a:ext cx="8136904" cy="5078313"/>
          </a:xfrm>
          <a:prstGeom prst="rect">
            <a:avLst/>
          </a:prstGeom>
        </p:spPr>
        <p:txBody>
          <a:bodyPr wrap="square">
            <a:spAutoFit/>
          </a:bodyPr>
          <a:lstStyle/>
          <a:p>
            <a:r>
              <a:rPr lang="pl-PL" b="1" dirty="0">
                <a:solidFill>
                  <a:schemeClr val="accent2">
                    <a:lumMod val="75000"/>
                  </a:schemeClr>
                </a:solidFill>
              </a:rPr>
              <a:t>Agresja elektroniczna w stosunku do osób przypadkowych, często nieznajomych</a:t>
            </a:r>
            <a:r>
              <a:rPr lang="pl-PL" dirty="0">
                <a:solidFill>
                  <a:schemeClr val="accent2">
                    <a:lumMod val="75000"/>
                  </a:schemeClr>
                </a:solidFill>
              </a:rPr>
              <a:t> - </a:t>
            </a:r>
            <a:r>
              <a:rPr lang="pl-PL" dirty="0"/>
              <a:t>dotyczy sytuacji, kiedy agresja nie ma żadnego podłoża przyczynowego i nie istnieje teoretycznie żaden powód do jej uaktywnienia. Takie przypadki zdarzają się chociażby na czatach internetowych, gdzie osoba nie mająca żadnego powodu do agresji wobec nieznajomego uczestnika czatu zaczyna nagle obrażać czy prowokować ostrą wymianę zdań. Zazwyczaj ten typ agresji charakteryzuje się </a:t>
            </a:r>
            <a:r>
              <a:rPr lang="pl-PL" dirty="0" smtClean="0"/>
              <a:t>dużą </a:t>
            </a:r>
            <a:r>
              <a:rPr lang="pl-PL" dirty="0"/>
              <a:t>anonimowością - osoba, która obraża nie ujawnia swoich danych, myśląc, że może bezkarnie i w ukryciu obrażać innych ludzi.</a:t>
            </a:r>
          </a:p>
          <a:p>
            <a:r>
              <a:rPr lang="pl-PL" b="1" dirty="0">
                <a:solidFill>
                  <a:schemeClr val="accent2">
                    <a:lumMod val="75000"/>
                  </a:schemeClr>
                </a:solidFill>
              </a:rPr>
              <a:t>Elektroniczna agresja uprzedzeniowa</a:t>
            </a:r>
            <a:r>
              <a:rPr lang="pl-PL" dirty="0">
                <a:solidFill>
                  <a:schemeClr val="accent2">
                    <a:lumMod val="75000"/>
                  </a:schemeClr>
                </a:solidFill>
              </a:rPr>
              <a:t> </a:t>
            </a:r>
            <a:r>
              <a:rPr lang="pl-PL" dirty="0"/>
              <a:t>- dotyczy nie tylko poszczególnych osób, ale także różnych grup. Zazwyczaj nie jest kierowana wobec konkretnej osoby, a raczej wobec zbiorowości o danych cechach czy przekonaniach (jako przykład może posłużyć wyśmiewanie się z osób o innym kolorze skóry, poglądach religijnych, czy określonej narodowości).</a:t>
            </a:r>
          </a:p>
          <a:p>
            <a:r>
              <a:rPr lang="pl-PL" b="1" dirty="0" err="1">
                <a:solidFill>
                  <a:schemeClr val="accent2">
                    <a:lumMod val="75000"/>
                  </a:schemeClr>
                </a:solidFill>
              </a:rPr>
              <a:t>Mobbing</a:t>
            </a:r>
            <a:r>
              <a:rPr lang="pl-PL" b="1" dirty="0">
                <a:solidFill>
                  <a:schemeClr val="accent2">
                    <a:lumMod val="75000"/>
                  </a:schemeClr>
                </a:solidFill>
              </a:rPr>
              <a:t> elektroniczny</a:t>
            </a:r>
            <a:r>
              <a:rPr lang="pl-PL" dirty="0">
                <a:solidFill>
                  <a:schemeClr val="accent2">
                    <a:lumMod val="75000"/>
                  </a:schemeClr>
                </a:solidFill>
              </a:rPr>
              <a:t> </a:t>
            </a:r>
            <a:r>
              <a:rPr lang="pl-PL" dirty="0"/>
              <a:t>- dotyczy sytuacji, w której sprawca agresji jest członkiem grupy, do której należy także ofiara. Omawiając typy agresji elektronicznej warto wspomnieć o cyberbullyingu. Dotyczy on przede wszystkim różnych form zastraszania dzieci przez rówieśników przy użyciu Internetu, a także innych urządzeń elektronicznych (na przykład telefonu). </a:t>
            </a:r>
          </a:p>
        </p:txBody>
      </p:sp>
    </p:spTree>
    <p:extLst>
      <p:ext uri="{BB962C8B-B14F-4D97-AF65-F5344CB8AC3E}">
        <p14:creationId xmlns:p14="http://schemas.microsoft.com/office/powerpoint/2010/main" val="3232530958"/>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163</TotalTime>
  <Words>85</Words>
  <Application>Microsoft Office PowerPoint</Application>
  <PresentationFormat>Pokaz na ekranie (4:3)</PresentationFormat>
  <Paragraphs>40</Paragraphs>
  <Slides>12</Slides>
  <Notes>0</Notes>
  <HiddenSlides>0</HiddenSlides>
  <MMClips>0</MMClips>
  <ScaleCrop>false</ScaleCrop>
  <HeadingPairs>
    <vt:vector size="4" baseType="variant">
      <vt:variant>
        <vt:lpstr>Motyw</vt:lpstr>
      </vt:variant>
      <vt:variant>
        <vt:i4>1</vt:i4>
      </vt:variant>
      <vt:variant>
        <vt:lpstr>Tytuły slajdów</vt:lpstr>
      </vt:variant>
      <vt:variant>
        <vt:i4>12</vt:i4>
      </vt:variant>
    </vt:vector>
  </HeadingPairs>
  <TitlesOfParts>
    <vt:vector size="13" baseType="lpstr">
      <vt:lpstr>Motyw pakietu Office</vt:lpstr>
      <vt:lpstr>Bezpieczeństwo i higiena pracy przy komputerze</vt:lpstr>
      <vt:lpstr>Komputer w życiu człowieka</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Bezpieczeństwo i higiena pracy przy komputerze</dc:title>
  <dc:creator>uczen21</dc:creator>
  <cp:lastModifiedBy>uczen21</cp:lastModifiedBy>
  <cp:revision>24</cp:revision>
  <dcterms:created xsi:type="dcterms:W3CDTF">2020-03-26T19:18:48Z</dcterms:created>
  <dcterms:modified xsi:type="dcterms:W3CDTF">2020-03-27T20:33:43Z</dcterms:modified>
</cp:coreProperties>
</file>